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3" r:id="rId1"/>
  </p:sldMasterIdLst>
  <p:notesMasterIdLst>
    <p:notesMasterId r:id="rId24"/>
  </p:notesMasterIdLst>
  <p:sldIdLst>
    <p:sldId id="256" r:id="rId2"/>
    <p:sldId id="268" r:id="rId3"/>
    <p:sldId id="273" r:id="rId4"/>
    <p:sldId id="270" r:id="rId5"/>
    <p:sldId id="275" r:id="rId6"/>
    <p:sldId id="278" r:id="rId7"/>
    <p:sldId id="258" r:id="rId8"/>
    <p:sldId id="269" r:id="rId9"/>
    <p:sldId id="287" r:id="rId10"/>
    <p:sldId id="285" r:id="rId11"/>
    <p:sldId id="280" r:id="rId12"/>
    <p:sldId id="282" r:id="rId13"/>
    <p:sldId id="283" r:id="rId14"/>
    <p:sldId id="257" r:id="rId15"/>
    <p:sldId id="284" r:id="rId16"/>
    <p:sldId id="260" r:id="rId17"/>
    <p:sldId id="281" r:id="rId18"/>
    <p:sldId id="286" r:id="rId19"/>
    <p:sldId id="259" r:id="rId20"/>
    <p:sldId id="261" r:id="rId21"/>
    <p:sldId id="276" r:id="rId22"/>
    <p:sldId id="279" r:id="rId23"/>
  </p:sldIdLst>
  <p:sldSz cx="9144000" cy="6858000" type="screen4x3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0A75378-3857-4FE9-8CE6-44E9D6809080}" type="datetimeFigureOut">
              <a:rPr lang="fr-FR"/>
              <a:pPr>
                <a:defRPr/>
              </a:pPr>
              <a:t>28/03/2017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48BBE10-3B8B-4C31-80E4-4D37A707200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054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classe est un lieu</a:t>
            </a:r>
            <a:r>
              <a:rPr lang="fr-FR" baseline="0" dirty="0" smtClean="0"/>
              <a:t> de vie.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8BBE10-3B8B-4C31-80E4-4D37A7072003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200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8BBE10-3B8B-4C31-80E4-4D37A7072003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830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8BBE10-3B8B-4C31-80E4-4D37A7072003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089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Dialogue avec les parents.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8BBE10-3B8B-4C31-80E4-4D37A7072003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570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8461A-8B3E-4749-B41E-E648A324CD8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84171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59E91-3843-4D94-A492-17FD1ACD98A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7407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A4DFC-FCE6-49A6-B43D-51143D7D960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53025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7110D-1C3D-4DC7-BF3B-33A5AB69454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38802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8F619-324F-49E0-9CB1-A9AF324E922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0524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92A1A-6378-4A57-8334-B208FDEADC0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0458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67C7F-5E67-4627-835C-6419B555362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82055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72F52-23CE-4FF8-B82D-84F9EB1DCB2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3263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BC1CC-EC7A-4793-A027-66D708BBB8F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17108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9B83E-74CB-46AE-9687-857552C18EA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881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E2D82-2402-4588-BF88-B27CE888743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3871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6E80D61-EE34-424E-8550-1223D8DD033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26" r:id="rId2"/>
    <p:sldLayoutId id="2147484135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6" r:id="rId9"/>
    <p:sldLayoutId id="2147484132" r:id="rId10"/>
    <p:sldLayoutId id="214748413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scol.education.fr/" TargetMode="External"/><Relationship Id="rId2" Type="http://schemas.openxmlformats.org/officeDocument/2006/relationships/hyperlink" Target="http://neo.ens-lyon.fr/ne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c-noumea.nc/spip.php?article2449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j-claude.lindauer@ac-noumea.nc" TargetMode="External"/><Relationship Id="rId2" Type="http://schemas.openxmlformats.org/officeDocument/2006/relationships/hyperlink" Target="mailto:rfarcy@ac-noumea.n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olivier.montout@ac-noumea.n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avi"/><Relationship Id="rId13" Type="http://schemas.openxmlformats.org/officeDocument/2006/relationships/image" Target="../media/image5.png"/><Relationship Id="rId3" Type="http://schemas.microsoft.com/office/2007/relationships/media" Target="../media/media3.avi"/><Relationship Id="rId7" Type="http://schemas.microsoft.com/office/2007/relationships/media" Target="../media/media5.avi"/><Relationship Id="rId12" Type="http://schemas.openxmlformats.org/officeDocument/2006/relationships/image" Target="../media/image4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video" Target="../media/media4.avi"/><Relationship Id="rId11" Type="http://schemas.openxmlformats.org/officeDocument/2006/relationships/image" Target="../media/image3.png"/><Relationship Id="rId5" Type="http://schemas.microsoft.com/office/2007/relationships/media" Target="../media/media4.avi"/><Relationship Id="rId10" Type="http://schemas.openxmlformats.org/officeDocument/2006/relationships/image" Target="../media/image2.png"/><Relationship Id="rId4" Type="http://schemas.openxmlformats.org/officeDocument/2006/relationships/video" Target="../media/media3.avi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572125B0-296B-4CAB-8E40-03ED9D3F3AA8}" type="slidenum">
              <a:rPr lang="fr-FR" altLang="fr-FR" smtClean="0">
                <a:latin typeface="Arial" charset="0"/>
              </a:rPr>
              <a:pPr eaLnBrk="1" hangingPunct="1"/>
              <a:t>1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21637" y="2340202"/>
            <a:ext cx="7570843" cy="1376830"/>
          </a:xfrm>
        </p:spPr>
        <p:txBody>
          <a:bodyPr/>
          <a:lstStyle/>
          <a:p>
            <a:pPr marL="18288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fr-FR" altLang="fr-FR" sz="6200" dirty="0" smtClean="0"/>
              <a:t>Gestion de classe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3635896" y="5445224"/>
            <a:ext cx="5256584" cy="72008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54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sz="3200" dirty="0" smtClean="0"/>
              <a:t>Prise en main de la classe</a:t>
            </a:r>
            <a:endParaRPr lang="fr-FR" sz="32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numéro de diapositive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D94E9AE6-8A55-45B9-A44F-22CB9FEEF763}" type="slidenum">
              <a:rPr lang="fr-FR" altLang="fr-FR" smtClean="0">
                <a:latin typeface="Arial" charset="0"/>
              </a:rPr>
              <a:pPr eaLnBrk="1" hangingPunct="1"/>
              <a:t>10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33249" y="5517232"/>
            <a:ext cx="7387223" cy="792088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altLang="fr-FR" sz="3200" dirty="0" smtClean="0"/>
              <a:t>Le premier contact avec la classe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691680" y="620688"/>
            <a:ext cx="7272808" cy="5184998"/>
          </a:xfrm>
        </p:spPr>
        <p:txBody>
          <a:bodyPr rtlCol="0">
            <a:noAutofit/>
          </a:bodyPr>
          <a:lstStyle/>
          <a:p>
            <a:pPr marL="45720" indent="0" algn="just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alt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Présentation à la classe :</a:t>
            </a:r>
          </a:p>
          <a:p>
            <a:pPr marL="45720" indent="0" algn="just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fr-FR" altLang="fr-FR" sz="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48640" lvl="1"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présenter mutuellement.</a:t>
            </a:r>
          </a:p>
          <a:p>
            <a:pPr marL="365760" lvl="1" indent="0" algn="just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alt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Brièvement lors de la première séance, puis préciser aux moments opportuns, en situation :</a:t>
            </a:r>
          </a:p>
          <a:p>
            <a:pPr marL="548640" lvl="1"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Préciser ses attendus ( Matériel, travail, attention).</a:t>
            </a:r>
          </a:p>
          <a:p>
            <a:pPr marL="548640" lvl="1"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Évaluation (rythme, notation,…).</a:t>
            </a:r>
          </a:p>
          <a:p>
            <a:pPr marL="548640" lvl="1"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cours (apprendre comment?).</a:t>
            </a:r>
          </a:p>
          <a:p>
            <a:pPr marL="548640" lvl="1"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progression.</a:t>
            </a:r>
          </a:p>
          <a:p>
            <a:pPr marL="548640" lvl="1"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travail à la maison.</a:t>
            </a:r>
          </a:p>
          <a:p>
            <a:pPr marL="548640" lvl="1"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Les règles de vie commune et de sécurité (cadre éducatif en prise avec l’activité d’apprentissage).</a:t>
            </a:r>
          </a:p>
          <a:p>
            <a:pPr marL="548640" lvl="1"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Etc.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1556792"/>
            <a:ext cx="316835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Le premier contact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l’accueil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l’espace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des activités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prise de parole du professeur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Les règles de vie de classe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une routine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le débat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Connaître ses élèves</a:t>
            </a:r>
          </a:p>
          <a:p>
            <a:endParaRPr lang="fr-FR" sz="600" dirty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sanction</a:t>
            </a:r>
          </a:p>
          <a:p>
            <a:endParaRPr lang="fr-FR" sz="1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numéro de diapositive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FC4749B8-6373-4550-8702-00D5BD4FBEC8}" type="slidenum">
              <a:rPr lang="fr-FR" altLang="fr-FR" smtClean="0">
                <a:latin typeface="Arial" charset="0"/>
              </a:rPr>
              <a:pPr eaLnBrk="1" hangingPunct="1"/>
              <a:t>11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63945" y="5526360"/>
            <a:ext cx="6512511" cy="782960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altLang="fr-FR" sz="3200" dirty="0" smtClean="0"/>
              <a:t>La gestion de l’accueil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07704" y="1020316"/>
            <a:ext cx="6984776" cy="4280892"/>
          </a:xfrm>
        </p:spPr>
        <p:txBody>
          <a:bodyPr rtlCol="0">
            <a:normAutofit/>
          </a:bodyPr>
          <a:lstStyle/>
          <a:p>
            <a:pPr marL="45720" indent="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fr-FR" alt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Accueillir les élèves :</a:t>
            </a:r>
            <a:endParaRPr lang="fr-FR" altLang="fr-FR" dirty="0" smtClean="0">
              <a:solidFill>
                <a:schemeClr val="tx1"/>
              </a:solidFill>
            </a:endParaRP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endParaRPr lang="fr-FR" altLang="fr-FR" sz="600" dirty="0">
              <a:solidFill>
                <a:schemeClr val="tx1"/>
              </a:solidFill>
            </a:endParaRP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/>
                </a:solidFill>
              </a:rPr>
              <a:t>Etre présent à l’entrée de la </a:t>
            </a:r>
            <a:r>
              <a:rPr lang="fr-FR" altLang="fr-FR" sz="2000" dirty="0" smtClean="0">
                <a:solidFill>
                  <a:schemeClr val="tx1"/>
                </a:solidFill>
              </a:rPr>
              <a:t>salle et saluer les élèves.</a:t>
            </a:r>
            <a:endParaRPr lang="fr-FR" altLang="fr-FR" sz="2000" dirty="0" smtClean="0">
              <a:solidFill>
                <a:schemeClr val="tx1"/>
              </a:solidFill>
            </a:endParaRPr>
          </a:p>
          <a:p>
            <a:pPr lvl="0" indent="-182880" algn="just" eaLnBrk="1" fontAlgn="auto" hangingPunct="1">
              <a:lnSpc>
                <a:spcPct val="90000"/>
              </a:lnSpc>
              <a:buClr>
                <a:srgbClr val="F14124">
                  <a:lumMod val="75000"/>
                </a:srgbClr>
              </a:buClr>
              <a:defRPr/>
            </a:pPr>
            <a:endParaRPr lang="fr-FR" altLang="fr-FR" sz="600" dirty="0">
              <a:solidFill>
                <a:prstClr val="black"/>
              </a:solidFill>
            </a:endParaRPr>
          </a:p>
          <a:p>
            <a:pPr lvl="0" indent="-182880" algn="just" eaLnBrk="1" fontAlgn="auto" hangingPunct="1">
              <a:lnSpc>
                <a:spcPct val="90000"/>
              </a:lnSpc>
              <a:buClr>
                <a:srgbClr val="F14124">
                  <a:lumMod val="75000"/>
                </a:srgbClr>
              </a:buClr>
              <a:defRPr/>
            </a:pPr>
            <a:r>
              <a:rPr lang="fr-FR" altLang="fr-FR" sz="2000" dirty="0" smtClean="0">
                <a:solidFill>
                  <a:srgbClr val="FF0000"/>
                </a:solidFill>
              </a:rPr>
              <a:t>Accompagner les élèves dans leur installation.</a:t>
            </a:r>
          </a:p>
          <a:p>
            <a:pPr lvl="0" indent="-182880" algn="just" eaLnBrk="1" fontAlgn="auto" hangingPunct="1">
              <a:lnSpc>
                <a:spcPct val="90000"/>
              </a:lnSpc>
              <a:buClr>
                <a:srgbClr val="F14124">
                  <a:lumMod val="75000"/>
                </a:srgbClr>
              </a:buClr>
              <a:defRPr/>
            </a:pPr>
            <a:endParaRPr lang="fr-FR" altLang="fr-FR" sz="600" dirty="0" smtClean="0">
              <a:solidFill>
                <a:schemeClr val="tx1"/>
              </a:solidFill>
            </a:endParaRP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/>
                </a:solidFill>
              </a:rPr>
              <a:t>Mettre les élèves en « situation d’attention » : marquer nettement le début de la séance.</a:t>
            </a:r>
          </a:p>
          <a:p>
            <a:pPr lvl="0" indent="-182880" algn="just" eaLnBrk="1" fontAlgn="auto" hangingPunct="1">
              <a:lnSpc>
                <a:spcPct val="90000"/>
              </a:lnSpc>
              <a:buClr>
                <a:srgbClr val="F14124">
                  <a:lumMod val="75000"/>
                </a:srgbClr>
              </a:buClr>
              <a:defRPr/>
            </a:pPr>
            <a:endParaRPr lang="fr-FR" altLang="fr-FR" sz="600" dirty="0" smtClean="0">
              <a:solidFill>
                <a:prstClr val="black"/>
              </a:solidFill>
            </a:endParaRPr>
          </a:p>
          <a:p>
            <a:pPr indent="-182880" algn="just" eaLnBrk="1" fontAlgn="auto" hangingPunct="1">
              <a:lnSpc>
                <a:spcPct val="90000"/>
              </a:lnSpc>
              <a:buClr>
                <a:srgbClr val="F14124">
                  <a:lumMod val="75000"/>
                </a:srgbClr>
              </a:buClr>
              <a:defRPr/>
            </a:pPr>
            <a:r>
              <a:rPr lang="fr-FR" altLang="fr-FR" sz="2000" dirty="0" smtClean="0">
                <a:solidFill>
                  <a:schemeClr val="tx1"/>
                </a:solidFill>
              </a:rPr>
              <a:t>Temps </a:t>
            </a:r>
            <a:r>
              <a:rPr lang="fr-FR" altLang="fr-FR" sz="2000" dirty="0">
                <a:solidFill>
                  <a:schemeClr val="tx1"/>
                </a:solidFill>
              </a:rPr>
              <a:t>d’appel</a:t>
            </a:r>
            <a:r>
              <a:rPr lang="fr-FR" altLang="fr-FR" sz="2000" dirty="0" smtClean="0">
                <a:solidFill>
                  <a:schemeClr val="tx1"/>
                </a:solidFill>
              </a:rPr>
              <a:t>.</a:t>
            </a:r>
          </a:p>
          <a:p>
            <a:pPr marL="45720" indent="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endParaRPr lang="fr-FR" altLang="fr-FR" sz="600" dirty="0" smtClean="0">
              <a:solidFill>
                <a:schemeClr val="tx1"/>
              </a:solidFill>
            </a:endParaRP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/>
                </a:solidFill>
              </a:rPr>
              <a:t>Etc.</a:t>
            </a: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endParaRPr lang="fr-FR" altLang="fr-FR" sz="2400" dirty="0" smtClean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1556792"/>
            <a:ext cx="316835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 premier contact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l’accueil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l’espace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des activités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prise de parole du professeur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Les règles de vie de classe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une routine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le débat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Connaître ses élèves</a:t>
            </a:r>
          </a:p>
          <a:p>
            <a:endParaRPr lang="fr-FR" sz="600" dirty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sanction</a:t>
            </a:r>
          </a:p>
          <a:p>
            <a:endParaRPr lang="fr-FR" sz="1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u numéro de diapositive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313680F5-1082-426D-90D2-F5270B4AB1BF}" type="slidenum">
              <a:rPr lang="fr-FR" altLang="fr-FR" smtClean="0">
                <a:latin typeface="Arial" charset="0"/>
              </a:rPr>
              <a:pPr eaLnBrk="1" hangingPunct="1"/>
              <a:t>12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63945" y="5526360"/>
            <a:ext cx="6512511" cy="710952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fr-FR" altLang="fr-FR" sz="3200" dirty="0" smtClean="0"/>
              <a:t>La gestion de l’espace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07704" y="476672"/>
            <a:ext cx="6984776" cy="5001418"/>
          </a:xfrm>
        </p:spPr>
        <p:txBody>
          <a:bodyPr rtlCol="0">
            <a:normAutofit/>
          </a:bodyPr>
          <a:lstStyle/>
          <a:p>
            <a:pPr marL="45720" lvl="0" indent="0" algn="just" eaLnBrk="1" fontAlgn="auto" hangingPunct="1">
              <a:lnSpc>
                <a:spcPct val="90000"/>
              </a:lnSpc>
              <a:buClr>
                <a:srgbClr val="F14124">
                  <a:lumMod val="75000"/>
                </a:srgbClr>
              </a:buClr>
              <a:buNone/>
              <a:defRPr/>
            </a:pPr>
            <a:r>
              <a:rPr lang="fr-FR" altLang="fr-FR" b="1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La classe est un lieu de vie !</a:t>
            </a:r>
          </a:p>
          <a:p>
            <a:pPr marL="45720" lvl="0" indent="0" algn="just" eaLnBrk="1" fontAlgn="auto" hangingPunct="1">
              <a:lnSpc>
                <a:spcPct val="90000"/>
              </a:lnSpc>
              <a:buClr>
                <a:srgbClr val="F14124">
                  <a:lumMod val="75000"/>
                </a:srgbClr>
              </a:buClr>
              <a:buNone/>
              <a:defRPr/>
            </a:pPr>
            <a:endParaRPr lang="fr-FR" altLang="fr-FR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L’organisation </a:t>
            </a:r>
            <a:r>
              <a:rPr lang="fr-FR" alt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salle : </a:t>
            </a:r>
          </a:p>
          <a:p>
            <a:pPr marL="708660" lvl="1" indent="-342900" algn="just" eaLnBrk="1" fontAlgn="auto" hangingPunct="1"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respecter la circulation dans la salle ; </a:t>
            </a:r>
          </a:p>
          <a:p>
            <a:pPr marL="708660" lvl="1" indent="-342900" algn="just" eaLnBrk="1" fontAlgn="auto" hangingPunct="1"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chaque élève doit voir le tableau ;</a:t>
            </a:r>
          </a:p>
          <a:p>
            <a:pPr marL="708660" lvl="1" indent="-342900" algn="just" eaLnBrk="1" fontAlgn="auto" hangingPunct="1"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être original (îlots, regroupements, plus de savoirs descendants).</a:t>
            </a:r>
          </a:p>
          <a:p>
            <a:pPr marL="708660" lvl="1" indent="-342900" algn="just" eaLnBrk="1" fontAlgn="auto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/>
            </a:pPr>
            <a:endParaRPr lang="fr-FR" altLang="fr-FR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alt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Occuper l’espace :</a:t>
            </a:r>
          </a:p>
          <a:p>
            <a:pPr marL="708660" lvl="1" indent="-342900" algn="just" eaLnBrk="1" fontAlgn="auto" hangingPunct="1"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c’est au fond de la classe qu’on voit le mieux tous les élèves ;</a:t>
            </a:r>
          </a:p>
          <a:p>
            <a:pPr marL="708660" lvl="1" indent="-342900" algn="just" eaLnBrk="1" fontAlgn="auto" hangingPunct="1"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circuler dans les rangs, ne jamais tourner le dos trop longtemps.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1556792"/>
            <a:ext cx="316835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 premier contact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l’accueil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l’espace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des activités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prise de parole du professeur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Les règles de vie de classe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une routine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le débat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Connaître ses élèves</a:t>
            </a:r>
          </a:p>
          <a:p>
            <a:endParaRPr lang="fr-FR" sz="600" dirty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sanction</a:t>
            </a:r>
          </a:p>
          <a:p>
            <a:endParaRPr lang="fr-FR" sz="1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4AC28C69-DA55-4E07-9C0A-CC04718BED5E}" type="slidenum">
              <a:rPr lang="fr-FR" altLang="fr-FR" smtClean="0">
                <a:latin typeface="Arial" charset="0"/>
              </a:rPr>
              <a:pPr eaLnBrk="1" hangingPunct="1"/>
              <a:t>13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37305" y="5596304"/>
            <a:ext cx="6739151" cy="713016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altLang="fr-FR" sz="3200" dirty="0" smtClean="0"/>
              <a:t>La gestion des activités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835696" y="260648"/>
            <a:ext cx="7200800" cy="5328592"/>
          </a:xfrm>
        </p:spPr>
        <p:txBody>
          <a:bodyPr rtlCol="0">
            <a:normAutofit/>
          </a:bodyPr>
          <a:lstStyle/>
          <a:p>
            <a:pPr marL="45720" indent="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fr-FR" alt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Piloter les activités :</a:t>
            </a: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 pas rester à son bureau.</a:t>
            </a: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Circuler dans les rangs pour réguler, différencier :</a:t>
            </a:r>
          </a:p>
          <a:p>
            <a:pPr marL="708660" lvl="1" indent="-34290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repérer les élèves en difficulté pour les débloquer ;</a:t>
            </a:r>
          </a:p>
          <a:p>
            <a:pPr marL="708660" lvl="1" indent="-34290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repérer les erreurs « type » et attirer l’attention de toute la classe (évite de répéter l’explication) ;</a:t>
            </a:r>
          </a:p>
          <a:p>
            <a:pPr marL="708660" lvl="1" indent="-34290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 pas s’occuper d’un seul élève, vers des apprentissages collaboratifs ;</a:t>
            </a:r>
          </a:p>
          <a:p>
            <a:pPr marL="708660" lvl="1" indent="-34290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repérer les productions à exploiter (valoriser les démarches originales…) ;</a:t>
            </a:r>
          </a:p>
          <a:p>
            <a:pPr marL="708660" lvl="1" indent="-34290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gérer les réponses des élèves.</a:t>
            </a: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Susciter l’activité de tous les élèves (se donner des indicateurs pour savoir si tous les élèves ont travaillé).</a:t>
            </a: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Marquer nettement les différentes phases de la séance.</a:t>
            </a: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Etc.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1556792"/>
            <a:ext cx="316835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 premier contact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l’accueil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l’espace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des activités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prise de parole du professeur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Les règles de vie de classe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une routine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le débat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Connaître ses élèves</a:t>
            </a:r>
          </a:p>
          <a:p>
            <a:endParaRPr lang="fr-FR" sz="600" dirty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sanction</a:t>
            </a:r>
          </a:p>
          <a:p>
            <a:endParaRPr lang="fr-FR" sz="1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29318C6E-7A09-4150-9869-0DA1A6E7D45F}" type="slidenum">
              <a:rPr lang="fr-FR" altLang="fr-FR" smtClean="0">
                <a:latin typeface="Arial" charset="0"/>
              </a:rPr>
              <a:pPr eaLnBrk="1" hangingPunct="1"/>
              <a:t>14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4493" y="1916832"/>
            <a:ext cx="8281963" cy="2232248"/>
          </a:xfrm>
        </p:spPr>
        <p:txBody>
          <a:bodyPr>
            <a:normAutofit/>
          </a:bodyPr>
          <a:lstStyle/>
          <a:p>
            <a:pPr marL="182880" indent="0" algn="just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altLang="fr-FR" sz="2600" dirty="0" smtClean="0"/>
              <a:t>« </a:t>
            </a:r>
            <a:r>
              <a:rPr lang="fr-FR" altLang="fr-FR" sz="2600" i="1" dirty="0" smtClean="0"/>
              <a:t>Les enseignants les plus efficaces sont ceux qui passent le moins de temps dans la gestion de la classe. »</a:t>
            </a:r>
          </a:p>
        </p:txBody>
      </p:sp>
      <p:pic>
        <p:nvPicPr>
          <p:cNvPr id="2" name="Picture 4" descr="http://www.icone-gif.com/gif/maisons/horloges/maison_horloge1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013325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101520E0-2419-4A9F-AC78-8D9288C1469E}" type="slidenum">
              <a:rPr lang="fr-FR" altLang="fr-FR" smtClean="0">
                <a:latin typeface="Arial" charset="0"/>
              </a:rPr>
              <a:pPr eaLnBrk="1" hangingPunct="1"/>
              <a:t>15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91937" y="5452288"/>
            <a:ext cx="6512511" cy="713016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altLang="fr-FR" sz="3200" dirty="0" smtClean="0"/>
              <a:t>La prise de parole du professeur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07704" y="674267"/>
            <a:ext cx="7560840" cy="3960291"/>
          </a:xfrm>
        </p:spPr>
        <p:txBody>
          <a:bodyPr rtlCol="0">
            <a:normAutofit/>
          </a:bodyPr>
          <a:lstStyle/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fr-FR" altLang="fr-FR" sz="21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 sont les élèves qui travaillent et non l’enseignant </a:t>
            </a:r>
            <a:r>
              <a:rPr lang="fr-FR" altLang="fr-FR" sz="21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  <a:p>
            <a:pPr marL="45720" indent="0" algn="just" eaLnBrk="1" fontAlgn="auto" hangingPunct="1">
              <a:buClr>
                <a:schemeClr val="accent6">
                  <a:lumMod val="75000"/>
                </a:schemeClr>
              </a:buClr>
              <a:buNone/>
              <a:defRPr/>
            </a:pPr>
            <a:endParaRPr lang="fr-FR" alt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Eviter de trop parler.</a:t>
            </a:r>
          </a:p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Eviter de crier.</a:t>
            </a:r>
          </a:p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Moduler sa voix.</a:t>
            </a:r>
          </a:p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Savoir s’effacer.</a:t>
            </a:r>
          </a:p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Ecouter les élèves et les mettre en confiance.</a:t>
            </a:r>
          </a:p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Etc.</a:t>
            </a:r>
          </a:p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fr-FR" alt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1556792"/>
            <a:ext cx="316835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 premier contact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l’accueil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l’espace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des activités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prise de parole du professeur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Les règles de vie de classe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une routine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le débat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Connaître ses élèves</a:t>
            </a:r>
          </a:p>
          <a:p>
            <a:endParaRPr lang="fr-FR" sz="600" dirty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sanction</a:t>
            </a:r>
          </a:p>
          <a:p>
            <a:endParaRPr lang="fr-FR" sz="1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numéro de diapositive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C004AB02-1F86-44E6-9F8D-B1064B56AD8E}" type="slidenum">
              <a:rPr lang="fr-FR" altLang="fr-FR" smtClean="0">
                <a:latin typeface="Arial" charset="0"/>
              </a:rPr>
              <a:pPr eaLnBrk="1" hangingPunct="1"/>
              <a:t>16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79712" y="5524296"/>
            <a:ext cx="6512511" cy="713016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fr-FR" altLang="fr-FR" sz="3200" dirty="0" smtClean="0"/>
              <a:t>Les règles de vie de classe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79712" y="908720"/>
            <a:ext cx="7056783" cy="4680520"/>
          </a:xfrm>
        </p:spPr>
        <p:txBody>
          <a:bodyPr rtlCol="0">
            <a:noAutofit/>
          </a:bodyPr>
          <a:lstStyle/>
          <a:p>
            <a:pPr marL="45720" indent="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endParaRPr lang="fr-FR" altLang="fr-FR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Définies par l’enseignant, elles doivent être expliquées et installées durant la première semaine de cours. Elles sont rappelées si besoin durant l’année.</a:t>
            </a: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endParaRPr lang="fr-FR" altLang="fr-FR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Une règle ne peut être négociée. Toutefois, on </a:t>
            </a:r>
            <a:r>
              <a:rPr lang="fr-FR" altLang="fr-F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prépare à devoir « l’expliciter individuellement », pour réguler et engager certains élèves vers la responsabilisation (contrat) et à plus long terme la </a:t>
            </a: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citoyenneté.</a:t>
            </a: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endParaRPr lang="fr-FR" alt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ne transige pas sur les règles qui concernent la violence verbale ou physique, l’absentéisme, le refus de rendre un devoir, le respect.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1556792"/>
            <a:ext cx="316835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 premier contact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l’accueil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l’espace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des activités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prise de parole du professeur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Les règles de vie de classe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une routine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le débat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Connaître ses élèves</a:t>
            </a:r>
          </a:p>
          <a:p>
            <a:endParaRPr lang="fr-FR" sz="600" dirty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sanction</a:t>
            </a:r>
          </a:p>
          <a:p>
            <a:endParaRPr lang="fr-FR" sz="1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numéro de diapositive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67DA72CF-197D-42DA-B675-60280A700376}" type="slidenum">
              <a:rPr lang="fr-FR" altLang="fr-FR" smtClean="0">
                <a:latin typeface="Arial" charset="0"/>
              </a:rPr>
              <a:pPr eaLnBrk="1" hangingPunct="1"/>
              <a:t>17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3289" y="5517232"/>
            <a:ext cx="6883167" cy="720080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fr-FR" altLang="fr-FR" sz="3200" dirty="0" smtClean="0"/>
              <a:t>Installer une routine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79712" y="1196752"/>
            <a:ext cx="7056784" cy="4392488"/>
          </a:xfrm>
        </p:spPr>
        <p:txBody>
          <a:bodyPr rtlCol="0">
            <a:normAutofit/>
          </a:bodyPr>
          <a:lstStyle/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processus de routinisation aide à maintenir l’ordre dans la classe et permet aux élèves et au professeur de se concentrer sur l’essence des tâches proposées.</a:t>
            </a: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endParaRPr lang="fr-FR" altLang="fr-FR" sz="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 processus de </a:t>
            </a: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 routinisation » </a:t>
            </a: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doit être installé durant les 5 premières semaines.</a:t>
            </a: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endParaRPr lang="fr-FR" altLang="fr-FR" sz="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Exemples : </a:t>
            </a:r>
          </a:p>
          <a:p>
            <a:pPr marL="708660" lvl="1" indent="-34290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Entrée</a:t>
            </a:r>
            <a:r>
              <a:rPr lang="fr-FR" altLang="fr-FR" dirty="0">
                <a:solidFill>
                  <a:srgbClr val="FF0000"/>
                </a:solidFill>
              </a:rPr>
              <a:t> </a:t>
            </a: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dans </a:t>
            </a: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classe/sortie de la classe.</a:t>
            </a:r>
            <a:endParaRPr lang="fr-FR" altLang="fr-F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08660" lvl="1" indent="-34290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Consignes rituelles et gestes les accompagnant.</a:t>
            </a:r>
          </a:p>
          <a:p>
            <a:pPr marL="708660" lvl="1" indent="-34290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Constance dans le déroulement des activités.</a:t>
            </a:r>
          </a:p>
          <a:p>
            <a:pPr marL="708660" lvl="1" indent="-34290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rgbClr val="FF0000"/>
                </a:solidFill>
              </a:rPr>
              <a:t>Règles de prise de parole, de prise de notes.</a:t>
            </a:r>
          </a:p>
          <a:p>
            <a:pPr marL="708660" lvl="1" indent="-34290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rgbClr val="FF0000"/>
                </a:solidFill>
              </a:rPr>
              <a:t>Modalités d’évaluation.</a:t>
            </a:r>
          </a:p>
          <a:p>
            <a:pPr marL="548640" lvl="1"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endParaRPr lang="fr-FR" altLang="fr-F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1556792"/>
            <a:ext cx="316835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 premier contact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l’accueil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l’espace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des activités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prise de parole du professeur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Les règles de vie de classe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une routine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le débat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Connaître ses élèves</a:t>
            </a:r>
          </a:p>
          <a:p>
            <a:endParaRPr lang="fr-FR" sz="600" dirty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sanction</a:t>
            </a:r>
          </a:p>
          <a:p>
            <a:endParaRPr lang="fr-FR" sz="1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numéro de diapositive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8D2F10EC-903C-4C1A-A44B-1F3B669FBB6A}" type="slidenum">
              <a:rPr lang="fr-FR" altLang="fr-FR" smtClean="0">
                <a:latin typeface="Arial" charset="0"/>
              </a:rPr>
              <a:pPr eaLnBrk="1" hangingPunct="1"/>
              <a:t>18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23728" y="5382344"/>
            <a:ext cx="6512511" cy="782960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fr-FR" altLang="fr-FR" sz="3200" dirty="0" smtClean="0"/>
              <a:t>Instaurer le débat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07704" y="620688"/>
            <a:ext cx="7128792" cy="4392488"/>
          </a:xfrm>
        </p:spPr>
        <p:txBody>
          <a:bodyPr/>
          <a:lstStyle/>
          <a:p>
            <a:pPr marL="46037" indent="0" algn="just" eaLnBrk="1" hangingPunct="1">
              <a:buNone/>
            </a:pPr>
            <a:r>
              <a:rPr lang="fr-FR" altLang="fr-FR" b="1" i="1" dirty="0" smtClean="0"/>
              <a:t>La classe est un terrain d’expression !</a:t>
            </a:r>
            <a:endParaRPr lang="fr-FR" altLang="fr-FR" b="1" i="1" dirty="0" smtClean="0"/>
          </a:p>
          <a:p>
            <a:pPr algn="just" eaLnBrk="1" hangingPunct="1"/>
            <a:endParaRPr lang="fr-FR" altLang="fr-FR" sz="2000" dirty="0"/>
          </a:p>
          <a:p>
            <a:pPr algn="just" eaLnBrk="1" hangingPunct="1"/>
            <a:r>
              <a:rPr lang="fr-FR" altLang="fr-FR" sz="2000" dirty="0" smtClean="0"/>
              <a:t>Proposer des questions ouvertes.</a:t>
            </a:r>
          </a:p>
          <a:p>
            <a:pPr algn="just" eaLnBrk="1" hangingPunct="1"/>
            <a:r>
              <a:rPr lang="fr-FR" altLang="fr-FR" sz="2000" dirty="0" smtClean="0"/>
              <a:t>Ne </a:t>
            </a:r>
            <a:r>
              <a:rPr lang="fr-FR" altLang="fr-FR" sz="2000" dirty="0" smtClean="0"/>
              <a:t>pas souffler ni valider trop rapidement les réponses :</a:t>
            </a:r>
          </a:p>
          <a:p>
            <a:pPr lvl="1" algn="just" eaLnBrk="1" hangingPunct="1">
              <a:buSzPct val="50000"/>
              <a:buFont typeface="Wingdings" pitchFamily="2" charset="2"/>
              <a:buChar char="q"/>
            </a:pPr>
            <a:r>
              <a:rPr lang="fr-FR" altLang="fr-FR" dirty="0" smtClean="0"/>
              <a:t>Demander des explications (lien avec le socle) ;</a:t>
            </a:r>
          </a:p>
          <a:p>
            <a:pPr lvl="1" algn="just" eaLnBrk="1" hangingPunct="1">
              <a:buSzPct val="50000"/>
              <a:buFont typeface="Wingdings" pitchFamily="2" charset="2"/>
              <a:buChar char="q"/>
            </a:pPr>
            <a:r>
              <a:rPr lang="fr-FR" altLang="fr-FR" dirty="0" smtClean="0"/>
              <a:t>Demander à un autre élève s’il est d’accord.</a:t>
            </a:r>
          </a:p>
          <a:p>
            <a:pPr algn="just" eaLnBrk="1" hangingPunct="1"/>
            <a:r>
              <a:rPr lang="fr-FR" altLang="fr-FR" sz="2000" dirty="0" smtClean="0"/>
              <a:t>Ne pas pénaliser les élèves qui ont du mal à s’exprimer et reformuler vos questions si besoin.</a:t>
            </a:r>
          </a:p>
          <a:p>
            <a:pPr algn="just" eaLnBrk="1" hangingPunct="1"/>
            <a:r>
              <a:rPr lang="fr-FR" altLang="fr-FR" sz="2000" dirty="0" smtClean="0"/>
              <a:t>Ne pas couper la parole (rassurer, besoin d’affiliation).</a:t>
            </a:r>
          </a:p>
          <a:p>
            <a:pPr algn="just" eaLnBrk="1" hangingPunct="1"/>
            <a:r>
              <a:rPr lang="fr-FR" altLang="fr-FR" sz="2000" dirty="0" smtClean="0"/>
              <a:t>Evaluer la compréhension de tous les élèves.</a:t>
            </a:r>
          </a:p>
          <a:p>
            <a:pPr algn="just" eaLnBrk="1" hangingPunct="1"/>
            <a:r>
              <a:rPr lang="fr-FR" altLang="fr-FR" sz="2000" dirty="0" smtClean="0"/>
              <a:t>Etc.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1556792"/>
            <a:ext cx="316835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 premier contact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l’accueil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l’espace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des activités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prise de parole du professeur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Les règles de vie de classe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une routine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Instaurer le débat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Connaître ses élèves</a:t>
            </a:r>
          </a:p>
          <a:p>
            <a:endParaRPr lang="fr-FR" sz="600" dirty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sanction</a:t>
            </a:r>
          </a:p>
          <a:p>
            <a:endParaRPr lang="fr-FR" sz="1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u numéro de diapositive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8A3D9174-657B-49E1-ADBC-8639839E4740}" type="slidenum">
              <a:rPr lang="fr-FR" altLang="fr-FR" smtClean="0">
                <a:latin typeface="Arial" charset="0"/>
              </a:rPr>
              <a:pPr eaLnBrk="1" hangingPunct="1"/>
              <a:t>19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95736" y="5445224"/>
            <a:ext cx="6512511" cy="720080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fr-FR" altLang="fr-FR" sz="3200" dirty="0" smtClean="0"/>
              <a:t>Connaître ses élèves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594069" y="1124744"/>
            <a:ext cx="7488634" cy="4249018"/>
          </a:xfrm>
        </p:spPr>
        <p:txBody>
          <a:bodyPr/>
          <a:lstStyle/>
          <a:p>
            <a:pPr marL="44450" indent="0" algn="just" eaLnBrk="1" hangingPunct="1">
              <a:buFont typeface="Georgia" pitchFamily="18" charset="0"/>
              <a:buNone/>
            </a:pPr>
            <a:r>
              <a:rPr lang="fr-FR" altLang="fr-FR" sz="2000" dirty="0" smtClean="0"/>
              <a:t>Porter une attention particulière, </a:t>
            </a:r>
            <a:r>
              <a:rPr lang="fr-FR" altLang="fr-FR" sz="2000" b="1" dirty="0" smtClean="0"/>
              <a:t>sans être trop intrusif </a:t>
            </a:r>
            <a:r>
              <a:rPr lang="fr-FR" altLang="fr-FR" sz="2000" dirty="0" smtClean="0"/>
              <a:t>:</a:t>
            </a:r>
          </a:p>
          <a:p>
            <a:pPr lvl="1" algn="just" eaLnBrk="1" hangingPunct="1"/>
            <a:r>
              <a:rPr lang="fr-FR" altLang="fr-FR" dirty="0" smtClean="0"/>
              <a:t>Ressenti des élèves (environnement , classes , activités proposées, CDI, cantine, foyer, internat…).</a:t>
            </a:r>
          </a:p>
          <a:p>
            <a:pPr lvl="1" algn="just" eaLnBrk="1" hangingPunct="1"/>
            <a:r>
              <a:rPr lang="fr-FR" altLang="fr-FR" dirty="0" smtClean="0"/>
              <a:t>Intégration des nouveaux arrivants.</a:t>
            </a:r>
          </a:p>
          <a:p>
            <a:pPr lvl="1" algn="just" eaLnBrk="1" hangingPunct="1"/>
            <a:r>
              <a:rPr lang="fr-FR" altLang="fr-FR" dirty="0" smtClean="0"/>
              <a:t>Conditions et temps de transports.</a:t>
            </a:r>
          </a:p>
          <a:p>
            <a:pPr lvl="1" algn="just" eaLnBrk="1" hangingPunct="1"/>
            <a:r>
              <a:rPr lang="fr-FR" altLang="fr-FR" dirty="0" smtClean="0"/>
              <a:t>Choix d’orientation, projets professionnels.</a:t>
            </a:r>
          </a:p>
          <a:p>
            <a:pPr lvl="1" algn="just" eaLnBrk="1" hangingPunct="1"/>
            <a:r>
              <a:rPr lang="fr-FR" altLang="fr-FR" dirty="0" smtClean="0"/>
              <a:t>Connaître chaque élève rapidement : p</a:t>
            </a:r>
            <a:r>
              <a:rPr lang="fr-FR" altLang="fr-FR" sz="2000" dirty="0" smtClean="0"/>
              <a:t>lan de classe, trombinoscope, potentialités, origines sociales, conditions particulières</a:t>
            </a:r>
            <a:r>
              <a:rPr lang="fr-FR" altLang="fr-FR" dirty="0" smtClean="0"/>
              <a:t>.</a:t>
            </a:r>
          </a:p>
          <a:p>
            <a:pPr lvl="1" algn="just" eaLnBrk="1" hangingPunct="1"/>
            <a:r>
              <a:rPr lang="fr-FR" altLang="fr-FR" dirty="0" smtClean="0"/>
              <a:t>Instaurer le dialogue avec les familles.</a:t>
            </a:r>
            <a:endParaRPr lang="fr-FR" altLang="fr-FR" dirty="0" smtClean="0"/>
          </a:p>
          <a:p>
            <a:pPr lvl="1" algn="just" eaLnBrk="1" hangingPunct="1"/>
            <a:r>
              <a:rPr lang="fr-FR" altLang="fr-FR" sz="2000" dirty="0" smtClean="0"/>
              <a:t>Etc.</a:t>
            </a:r>
          </a:p>
          <a:p>
            <a:pPr lvl="1" algn="just" eaLnBrk="1" hangingPunct="1"/>
            <a:endParaRPr lang="fr-FR" alt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0" y="1556792"/>
            <a:ext cx="316835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 premier contact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l’accueil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l’espace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des activités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prise de parole du professeur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Les règles de vie de classe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une routine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le débat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Connaître ses élèves</a:t>
            </a:r>
          </a:p>
          <a:p>
            <a:endParaRPr lang="fr-FR" sz="600" dirty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sanction</a:t>
            </a:r>
          </a:p>
          <a:p>
            <a:endParaRPr lang="fr-FR" sz="1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numéro de diapositive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C3B6573D-1FBA-4D30-9792-1A7FE690C405}" type="slidenum">
              <a:rPr lang="fr-FR" altLang="fr-FR" smtClean="0">
                <a:latin typeface="Arial" charset="0"/>
              </a:rPr>
              <a:pPr eaLnBrk="1" hangingPunct="1"/>
              <a:t>2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1720" y="5524296"/>
            <a:ext cx="6512511" cy="713016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fr-FR" sz="3200" dirty="0" smtClean="0"/>
              <a:t>Plan de formation</a:t>
            </a:r>
            <a:endParaRPr lang="fr-FR" sz="3200" dirty="0"/>
          </a:p>
        </p:txBody>
      </p:sp>
      <p:sp>
        <p:nvSpPr>
          <p:cNvPr id="6148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755650" y="1307951"/>
            <a:ext cx="7488238" cy="3705225"/>
          </a:xfrm>
        </p:spPr>
        <p:txBody>
          <a:bodyPr/>
          <a:lstStyle/>
          <a:p>
            <a:pPr eaLnBrk="1" hangingPunct="1"/>
            <a:r>
              <a:rPr lang="fr-FR" sz="2000" dirty="0" smtClean="0"/>
              <a:t> Durée d’intervention environ 2h00</a:t>
            </a:r>
          </a:p>
          <a:p>
            <a:pPr eaLnBrk="1" hangingPunct="1"/>
            <a:r>
              <a:rPr lang="fr-FR" sz="2000" dirty="0" smtClean="0"/>
              <a:t> Présentation du formateur</a:t>
            </a:r>
          </a:p>
          <a:p>
            <a:pPr eaLnBrk="1" hangingPunct="1"/>
            <a:r>
              <a:rPr lang="fr-FR" sz="2000" dirty="0" smtClean="0"/>
              <a:t> Activité d’observation de situations / réflexions</a:t>
            </a:r>
          </a:p>
          <a:p>
            <a:pPr eaLnBrk="1" hangingPunct="1"/>
            <a:r>
              <a:rPr lang="fr-FR" sz="2000" dirty="0" smtClean="0"/>
              <a:t> Echanges avec le groupe</a:t>
            </a:r>
          </a:p>
          <a:p>
            <a:pPr eaLnBrk="1" hangingPunct="1"/>
            <a:r>
              <a:rPr lang="fr-FR" sz="2000" dirty="0" smtClean="0"/>
              <a:t> Analyse des situations </a:t>
            </a:r>
          </a:p>
          <a:p>
            <a:pPr eaLnBrk="1" hangingPunct="1"/>
            <a:r>
              <a:rPr lang="fr-FR" sz="2000" dirty="0" smtClean="0"/>
              <a:t> Présentation diaporama « prise en main de la classe »</a:t>
            </a:r>
          </a:p>
          <a:p>
            <a:pPr eaLnBrk="1" hangingPunct="1"/>
            <a:r>
              <a:rPr lang="fr-FR" sz="2000" dirty="0" smtClean="0"/>
              <a:t> Echanges partages d’expériences</a:t>
            </a:r>
          </a:p>
          <a:p>
            <a:pPr eaLnBrk="1" hangingPunct="1"/>
            <a:endParaRPr lang="fr-FR" sz="2000" dirty="0" smtClean="0"/>
          </a:p>
          <a:p>
            <a:pPr eaLnBrk="1" hangingPunct="1"/>
            <a:endParaRPr lang="fr-FR" sz="2000" dirty="0" smtClean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numéro de diapositive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B7C2FF82-A70C-4C5C-B08E-A33B25B74B83}" type="slidenum">
              <a:rPr lang="fr-FR" altLang="fr-FR" smtClean="0">
                <a:latin typeface="Arial" charset="0"/>
              </a:rPr>
              <a:pPr eaLnBrk="1" hangingPunct="1"/>
              <a:t>20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47664" y="5445224"/>
            <a:ext cx="7056784" cy="792088"/>
          </a:xfrm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fr-FR" altLang="fr-FR" sz="3200" dirty="0" smtClean="0"/>
              <a:t>La sanction est le dernier recours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907704" y="1019870"/>
            <a:ext cx="7128792" cy="4353346"/>
          </a:xfrm>
        </p:spPr>
        <p:txBody>
          <a:bodyPr rtlCol="0">
            <a:normAutofit fontScale="92500" lnSpcReduction="10000"/>
          </a:bodyPr>
          <a:lstStyle/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Beaucoup de perturbations se règlent dans le non verbal (gestes, contacts visuels…) pour éviter de perturber l’activité en cours = posture.</a:t>
            </a: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endParaRPr lang="fr-FR" altLang="fr-FR" sz="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fr-FR" alt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Eviter les jugements de valeurs : </a:t>
            </a:r>
          </a:p>
          <a:p>
            <a:pPr marL="708660" lvl="1" indent="-34290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Régler les problèmes en fin d’heure en aparté. Leur </a:t>
            </a:r>
            <a:r>
              <a:rPr lang="fr-FR" alt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laisser une porte de sortie, ne veut pas dire baisser les </a:t>
            </a: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bras ;</a:t>
            </a:r>
            <a:endParaRPr lang="fr-FR" alt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08660" lvl="1" indent="-34290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Place au dialogue, à l’explication mais pas à la négociation ;</a:t>
            </a:r>
          </a:p>
          <a:p>
            <a:pPr marL="708660" lvl="1" indent="-34290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SzPct val="50000"/>
              <a:buFont typeface="Wingdings" pitchFamily="2" charset="2"/>
              <a:buChar char="q"/>
              <a:defRPr/>
            </a:pPr>
            <a:r>
              <a:rPr lang="fr-FR" altLang="fr-F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Savoir utiliser l’humour sans aller jusqu’à la moquerie (maturité des élèves).</a:t>
            </a:r>
          </a:p>
          <a:p>
            <a:pPr marL="548640" lvl="1"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endParaRPr lang="fr-FR" alt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5760" lvl="1" indent="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altLang="fr-FR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Dans tous les cas, ne pas rester seul face aux difficultés rencontrées !</a:t>
            </a:r>
          </a:p>
          <a:p>
            <a:pPr indent="-182880" algn="just" eaLnBrk="1" fontAlgn="auto" hangingPunct="1">
              <a:lnSpc>
                <a:spcPct val="90000"/>
              </a:lnSpc>
              <a:buClr>
                <a:schemeClr val="accent6">
                  <a:lumMod val="75000"/>
                </a:schemeClr>
              </a:buClr>
              <a:defRPr/>
            </a:pPr>
            <a:endParaRPr lang="fr-FR" altLang="fr-FR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1556792"/>
            <a:ext cx="316835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 premier contact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l’accueil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l’espace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des activités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prise de parole du professeur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Les règles de vie de classe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une routine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le débat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Connaître ses élèves</a:t>
            </a:r>
          </a:p>
          <a:p>
            <a:endParaRPr lang="fr-FR" sz="600" dirty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sanction</a:t>
            </a:r>
          </a:p>
          <a:p>
            <a:endParaRPr lang="fr-FR" sz="1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numéro de diapositive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FDD43D87-5633-465B-A63F-8C4D25876233}" type="slidenum">
              <a:rPr lang="fr-FR" altLang="fr-FR" smtClean="0">
                <a:latin typeface="Arial" charset="0"/>
              </a:rPr>
              <a:pPr eaLnBrk="1" hangingPunct="1"/>
              <a:t>21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1720" y="5445224"/>
            <a:ext cx="6512511" cy="792088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fr-FR" sz="3200" dirty="0" smtClean="0"/>
              <a:t>ECHANGES/INFOS</a:t>
            </a:r>
            <a:endParaRPr lang="fr-FR" sz="3200" dirty="0"/>
          </a:p>
        </p:txBody>
      </p:sp>
      <p:sp>
        <p:nvSpPr>
          <p:cNvPr id="26628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323528" y="1988840"/>
            <a:ext cx="8568952" cy="2193106"/>
          </a:xfrm>
        </p:spPr>
        <p:txBody>
          <a:bodyPr/>
          <a:lstStyle/>
          <a:p>
            <a:pPr eaLnBrk="1" hangingPunct="1"/>
            <a:r>
              <a:rPr lang="fr-FR" sz="2000" dirty="0" smtClean="0"/>
              <a:t>Adresse du site </a:t>
            </a:r>
            <a:r>
              <a:rPr lang="fr-FR" sz="2000" dirty="0" err="1" smtClean="0"/>
              <a:t>néopass</a:t>
            </a:r>
            <a:r>
              <a:rPr lang="fr-FR" sz="2000" dirty="0" smtClean="0"/>
              <a:t> : </a:t>
            </a:r>
            <a:r>
              <a:rPr lang="fr-FR" sz="2000" dirty="0" smtClean="0">
                <a:hlinkClick r:id="rId2"/>
              </a:rPr>
              <a:t>http://neo.ens-lyon.fr/neo</a:t>
            </a:r>
            <a:endParaRPr lang="fr-FR" sz="2000" dirty="0" smtClean="0"/>
          </a:p>
          <a:p>
            <a:pPr eaLnBrk="1" hangingPunct="1"/>
            <a:endParaRPr lang="fr-FR" sz="2000" dirty="0" smtClean="0"/>
          </a:p>
          <a:p>
            <a:pPr eaLnBrk="1" hangingPunct="1"/>
            <a:r>
              <a:rPr lang="fr-FR" sz="2000" dirty="0" smtClean="0"/>
              <a:t>Site institutionnel : </a:t>
            </a:r>
            <a:r>
              <a:rPr lang="fr-FR" sz="2000" dirty="0" smtClean="0">
                <a:hlinkClick r:id="rId3"/>
              </a:rPr>
              <a:t>http://www.eduscol.education.fr</a:t>
            </a:r>
            <a:r>
              <a:rPr lang="fr-FR" sz="2000" dirty="0" smtClean="0">
                <a:hlinkClick r:id="rId3"/>
              </a:rPr>
              <a:t>/</a:t>
            </a:r>
            <a:endParaRPr lang="fr-FR" sz="2000" dirty="0" smtClean="0"/>
          </a:p>
          <a:p>
            <a:pPr eaLnBrk="1" hangingPunct="1"/>
            <a:endParaRPr lang="fr-FR" sz="2000" dirty="0"/>
          </a:p>
          <a:p>
            <a:pPr eaLnBrk="1" hangingPunct="1"/>
            <a:r>
              <a:rPr lang="fr-FR" sz="2000" dirty="0" smtClean="0"/>
              <a:t>Livret d’accueil des M.A. : </a:t>
            </a:r>
            <a:r>
              <a:rPr lang="fr-FR" sz="1800" dirty="0">
                <a:hlinkClick r:id="rId4"/>
              </a:rPr>
              <a:t>http://www.ac-noumea.nc/spip.php?article2449</a:t>
            </a:r>
            <a:endParaRPr lang="fr-FR" sz="1800" dirty="0" smtClean="0"/>
          </a:p>
          <a:p>
            <a:pPr eaLnBrk="1" hangingPunct="1"/>
            <a:endParaRPr lang="fr-FR" sz="2000" dirty="0" smtClean="0"/>
          </a:p>
          <a:p>
            <a:pPr eaLnBrk="1" hangingPunct="1"/>
            <a:endParaRPr lang="fr-FR" sz="2000" dirty="0" smtClean="0"/>
          </a:p>
          <a:p>
            <a:pPr eaLnBrk="1" hangingPunct="1"/>
            <a:endParaRPr lang="fr-FR" sz="2000" dirty="0" smtClean="0"/>
          </a:p>
          <a:p>
            <a:pPr eaLnBrk="1" hangingPunct="1"/>
            <a:endParaRPr lang="fr-FR" sz="2000" dirty="0" smtClean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numéro de diapositive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597163DF-30DB-43F9-9387-13CCA9A1792E}" type="slidenum">
              <a:rPr lang="fr-FR" altLang="fr-FR" smtClean="0">
                <a:latin typeface="Arial" charset="0"/>
              </a:rPr>
              <a:pPr eaLnBrk="1" hangingPunct="1"/>
              <a:t>22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404" y="1772816"/>
            <a:ext cx="8497192" cy="2736304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sz="6200" dirty="0" smtClean="0"/>
              <a:t>Merci de votre attention</a:t>
            </a:r>
            <a:endParaRPr lang="fr-FR" sz="6200" dirty="0"/>
          </a:p>
        </p:txBody>
      </p:sp>
      <p:sp>
        <p:nvSpPr>
          <p:cNvPr id="27652" name="ZoneTexte 3"/>
          <p:cNvSpPr txBox="1">
            <a:spLocks noChangeArrowheads="1"/>
          </p:cNvSpPr>
          <p:nvPr/>
        </p:nvSpPr>
        <p:spPr bwMode="auto">
          <a:xfrm>
            <a:off x="395536" y="5826750"/>
            <a:ext cx="83529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algn="just" eaLnBrk="1" hangingPunct="1"/>
            <a:r>
              <a:rPr lang="fr-FR" altLang="fr-FR" sz="1600" dirty="0">
                <a:latin typeface="+mn-lt"/>
              </a:rPr>
              <a:t>Document réalisé en collaboration avec Mme </a:t>
            </a:r>
            <a:r>
              <a:rPr lang="fr-FR" altLang="fr-FR" sz="1600" dirty="0" smtClean="0">
                <a:latin typeface="+mn-lt"/>
              </a:rPr>
              <a:t>ROIRE Michelle, IA-IPR </a:t>
            </a:r>
            <a:r>
              <a:rPr lang="fr-FR" altLang="fr-FR" sz="1600" dirty="0">
                <a:latin typeface="+mn-lt"/>
              </a:rPr>
              <a:t>de Mathématiques 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u numéro de diapositive 3"/>
          <p:cNvSpPr>
            <a:spLocks noGrp="1"/>
          </p:cNvSpPr>
          <p:nvPr>
            <p:ph type="sldNum" sz="quarter" idx="16"/>
          </p:nvPr>
        </p:nvSpPr>
        <p:spPr bwMode="auto">
          <a:xfrm>
            <a:off x="3810000" y="6376243"/>
            <a:ext cx="182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AB05C0DD-8B39-4BFF-83C3-8C816AA00A69}" type="slidenum">
              <a:rPr lang="fr-FR" altLang="fr-FR" smtClean="0">
                <a:latin typeface="Arial" charset="0"/>
              </a:rPr>
              <a:pPr eaLnBrk="1" hangingPunct="1"/>
              <a:t>3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01616" y="5805264"/>
            <a:ext cx="4402832" cy="720080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fr-FR" sz="3200" dirty="0" smtClean="0"/>
              <a:t>Présentation </a:t>
            </a:r>
            <a:endParaRPr lang="fr-FR" sz="3200" dirty="0"/>
          </a:p>
        </p:txBody>
      </p:sp>
      <p:sp>
        <p:nvSpPr>
          <p:cNvPr id="6" name="Espace réservé du contenu 2"/>
          <p:cNvSpPr>
            <a:spLocks noGrp="1"/>
          </p:cNvSpPr>
          <p:nvPr/>
        </p:nvSpPr>
        <p:spPr bwMode="auto">
          <a:xfrm>
            <a:off x="457200" y="332656"/>
            <a:ext cx="822960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/>
            <a:r>
              <a:rPr lang="fr-FR" dirty="0" smtClean="0"/>
              <a:t> </a:t>
            </a:r>
            <a:r>
              <a:rPr lang="fr-FR" sz="2000" dirty="0" smtClean="0"/>
              <a:t>Raymond FARCY</a:t>
            </a:r>
            <a:endParaRPr lang="fr-FR" sz="2000" dirty="0"/>
          </a:p>
          <a:p>
            <a:pPr lvl="0" eaLnBrk="1" hangingPunct="1"/>
            <a:r>
              <a:rPr lang="fr-FR" sz="2000" dirty="0"/>
              <a:t> </a:t>
            </a:r>
            <a:r>
              <a:rPr lang="fr-FR" sz="2000" dirty="0" smtClean="0"/>
              <a:t>PLP Maths-sciences</a:t>
            </a:r>
            <a:endParaRPr lang="fr-FR" sz="2000" dirty="0"/>
          </a:p>
          <a:p>
            <a:pPr lvl="0" eaLnBrk="1" hangingPunct="1"/>
            <a:r>
              <a:rPr lang="fr-FR" sz="2000" dirty="0"/>
              <a:t> Chargé de mission d’inspection </a:t>
            </a:r>
            <a:r>
              <a:rPr lang="fr-FR" sz="2000" dirty="0" smtClean="0"/>
              <a:t>Maths-sciences </a:t>
            </a:r>
            <a:endParaRPr lang="fr-FR" sz="2000" dirty="0"/>
          </a:p>
          <a:p>
            <a:pPr lvl="0" eaLnBrk="1" hangingPunct="1"/>
            <a:r>
              <a:rPr lang="fr-FR" sz="2000" dirty="0"/>
              <a:t> </a:t>
            </a:r>
            <a:r>
              <a:rPr lang="fr-FR" sz="2000" dirty="0" smtClean="0">
                <a:hlinkClick r:id="rId2"/>
              </a:rPr>
              <a:t>rfarcy@ac-noumea.nc</a:t>
            </a:r>
            <a:endParaRPr lang="fr-FR" sz="2000" dirty="0"/>
          </a:p>
          <a:p>
            <a:pPr eaLnBrk="1" hangingPunct="1"/>
            <a:endParaRPr lang="fr-FR" sz="1000" dirty="0"/>
          </a:p>
          <a:p>
            <a:pPr eaLnBrk="1" hangingPunct="1"/>
            <a:r>
              <a:rPr lang="fr-FR" sz="2000" dirty="0" smtClean="0"/>
              <a:t>Jean-Claude LINDAUER</a:t>
            </a:r>
          </a:p>
          <a:p>
            <a:pPr eaLnBrk="1" hangingPunct="1"/>
            <a:r>
              <a:rPr lang="fr-FR" sz="2000" dirty="0" smtClean="0"/>
              <a:t> Professeur agrégé de mathématiques</a:t>
            </a:r>
          </a:p>
          <a:p>
            <a:pPr eaLnBrk="1" hangingPunct="1"/>
            <a:r>
              <a:rPr lang="fr-FR" sz="2000" dirty="0" smtClean="0"/>
              <a:t> Chargé de mission d’inspection Mathématiques </a:t>
            </a:r>
          </a:p>
          <a:p>
            <a:pPr eaLnBrk="1" hangingPunct="1"/>
            <a:r>
              <a:rPr lang="fr-FR" sz="2000" dirty="0"/>
              <a:t> </a:t>
            </a:r>
            <a:r>
              <a:rPr lang="fr-FR" sz="2000" dirty="0" smtClean="0">
                <a:hlinkClick r:id="rId3"/>
              </a:rPr>
              <a:t>j-claude.lindauer@ac-noumea.nc</a:t>
            </a:r>
            <a:endParaRPr lang="fr-FR" sz="2000" dirty="0" smtClean="0"/>
          </a:p>
          <a:p>
            <a:pPr eaLnBrk="1" hangingPunct="1"/>
            <a:endParaRPr lang="fr-FR" sz="1000" dirty="0" smtClean="0"/>
          </a:p>
          <a:p>
            <a:pPr eaLnBrk="1" hangingPunct="1"/>
            <a:r>
              <a:rPr lang="fr-FR" sz="2000" dirty="0" smtClean="0"/>
              <a:t> Olivier MONTOUT</a:t>
            </a:r>
          </a:p>
          <a:p>
            <a:pPr eaLnBrk="1" hangingPunct="1"/>
            <a:r>
              <a:rPr lang="fr-FR" sz="2000" dirty="0" smtClean="0"/>
              <a:t> Professeur chef de travaux</a:t>
            </a:r>
          </a:p>
          <a:p>
            <a:pPr eaLnBrk="1" hangingPunct="1"/>
            <a:r>
              <a:rPr lang="fr-FR" sz="2000" dirty="0" smtClean="0"/>
              <a:t> Chargé de mission d’inspection STI &amp; plan de formation des maîtres auxiliaires</a:t>
            </a:r>
          </a:p>
          <a:p>
            <a:pPr eaLnBrk="1" hangingPunct="1"/>
            <a:r>
              <a:rPr lang="fr-FR" sz="2000" dirty="0" smtClean="0"/>
              <a:t> </a:t>
            </a:r>
            <a:r>
              <a:rPr lang="fr-FR" sz="2000" dirty="0" smtClean="0">
                <a:hlinkClick r:id="rId4"/>
              </a:rPr>
              <a:t>olivier.montout@ac-noumea.nc</a:t>
            </a:r>
            <a:endParaRPr lang="fr-FR" sz="2000" dirty="0" smtClean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numéro de diapositive 3"/>
          <p:cNvSpPr>
            <a:spLocks noGrp="1"/>
          </p:cNvSpPr>
          <p:nvPr>
            <p:ph type="sldNum" sz="quarter" idx="16"/>
          </p:nvPr>
        </p:nvSpPr>
        <p:spPr bwMode="auto">
          <a:xfrm>
            <a:off x="3810000" y="6376243"/>
            <a:ext cx="182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06BD651C-B0AA-4487-8EC9-AA921A12B8B7}" type="slidenum">
              <a:rPr lang="fr-FR" altLang="fr-FR" smtClean="0">
                <a:latin typeface="Arial" charset="0"/>
              </a:rPr>
              <a:pPr eaLnBrk="1" hangingPunct="1"/>
              <a:t>4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9" y="5668312"/>
            <a:ext cx="7776863" cy="857032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fr-FR" sz="3200" dirty="0" smtClean="0"/>
              <a:t>Observation/analyse d’une situation</a:t>
            </a:r>
            <a:endParaRPr lang="fr-FR" sz="3200" dirty="0"/>
          </a:p>
        </p:txBody>
      </p:sp>
      <p:sp>
        <p:nvSpPr>
          <p:cNvPr id="8196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470520" y="476672"/>
            <a:ext cx="8229600" cy="865188"/>
          </a:xfrm>
        </p:spPr>
        <p:txBody>
          <a:bodyPr/>
          <a:lstStyle/>
          <a:p>
            <a:pPr eaLnBrk="1" hangingPunct="1"/>
            <a:r>
              <a:rPr lang="fr-FR" dirty="0" smtClean="0"/>
              <a:t>Vidéo de Romain en début d’année</a:t>
            </a:r>
          </a:p>
        </p:txBody>
      </p:sp>
      <p:pic>
        <p:nvPicPr>
          <p:cNvPr id="5" name="0- Romain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1720" y="1052736"/>
            <a:ext cx="5184576" cy="3888431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755972" y="1523405"/>
            <a:ext cx="8064500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buSzPct val="50000"/>
              <a:buFont typeface="Wingdings" pitchFamily="2" charset="2"/>
              <a:buChar char="q"/>
            </a:pPr>
            <a:r>
              <a:rPr lang="fr-FR" sz="2000" dirty="0" smtClean="0"/>
              <a:t> Avez-vous déjà vécu ou envisagé une telle situation ?</a:t>
            </a:r>
          </a:p>
          <a:p>
            <a:pPr algn="just" eaLnBrk="1" hangingPunct="1"/>
            <a:endParaRPr lang="fr-FR" sz="2000" dirty="0" smtClean="0"/>
          </a:p>
          <a:p>
            <a:pPr algn="just" eaLnBrk="1" hangingPunct="1">
              <a:buSzPct val="50000"/>
              <a:buFont typeface="Wingdings" pitchFamily="2" charset="2"/>
              <a:buChar char="q"/>
            </a:pPr>
            <a:r>
              <a:rPr lang="fr-FR" sz="2000" dirty="0" smtClean="0"/>
              <a:t> Auriez vous adopté la même attitude ?</a:t>
            </a:r>
          </a:p>
          <a:p>
            <a:pPr algn="just" eaLnBrk="1" hangingPunct="1"/>
            <a:endParaRPr lang="fr-FR" sz="2000" dirty="0" smtClean="0"/>
          </a:p>
          <a:p>
            <a:pPr algn="just" eaLnBrk="1" hangingPunct="1">
              <a:buSzPct val="50000"/>
              <a:buFont typeface="Wingdings" pitchFamily="2" charset="2"/>
              <a:buChar char="q"/>
            </a:pPr>
            <a:r>
              <a:rPr lang="fr-FR" sz="2000" dirty="0" smtClean="0"/>
              <a:t> Qu’est ce que cela vous inspire ?</a:t>
            </a:r>
          </a:p>
          <a:p>
            <a:pPr algn="just" eaLnBrk="1" hangingPunct="1"/>
            <a:endParaRPr lang="fr-FR" sz="2000" dirty="0" smtClean="0"/>
          </a:p>
          <a:p>
            <a:pPr algn="just" eaLnBrk="1" hangingPunct="1">
              <a:buSzPct val="50000"/>
              <a:buFont typeface="Wingdings" pitchFamily="2" charset="2"/>
              <a:buChar char="q"/>
            </a:pPr>
            <a:r>
              <a:rPr lang="fr-FR" sz="2000" dirty="0" smtClean="0"/>
              <a:t> Que proposeriez vous à Romain ?</a:t>
            </a:r>
          </a:p>
          <a:p>
            <a:pPr algn="just" eaLnBrk="1" hangingPunct="1"/>
            <a:endParaRPr lang="fr-FR" sz="2000" dirty="0" smtClean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196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numéro de diapositive 4"/>
          <p:cNvSpPr>
            <a:spLocks noGrp="1"/>
          </p:cNvSpPr>
          <p:nvPr>
            <p:ph type="sldNum" sz="quarter" idx="16"/>
          </p:nvPr>
        </p:nvSpPr>
        <p:spPr bwMode="auto">
          <a:xfrm>
            <a:off x="3810000" y="6525344"/>
            <a:ext cx="182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1B19C8D0-D6EF-4388-83B4-FE84234AE13D}" type="slidenum">
              <a:rPr lang="fr-FR" altLang="fr-FR" smtClean="0">
                <a:latin typeface="Arial" charset="0"/>
              </a:rPr>
              <a:pPr eaLnBrk="1" hangingPunct="1"/>
              <a:t>5</a:t>
            </a:fld>
            <a:endParaRPr lang="fr-FR" altLang="fr-FR" dirty="0" smtClean="0">
              <a:latin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6272" y="5956344"/>
            <a:ext cx="7046168" cy="1145064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fr-FR" sz="3200" dirty="0" smtClean="0"/>
              <a:t>Evolution de la situation</a:t>
            </a:r>
            <a:endParaRPr lang="fr-FR" sz="3200" dirty="0"/>
          </a:p>
        </p:txBody>
      </p:sp>
      <p:sp>
        <p:nvSpPr>
          <p:cNvPr id="4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8308" y="1029426"/>
            <a:ext cx="6264696" cy="527366"/>
          </a:xfrm>
        </p:spPr>
        <p:txBody>
          <a:bodyPr rtlCol="0">
            <a:normAutofit/>
          </a:bodyPr>
          <a:lstStyle/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Vidéo3 : Romain six mois plus tard</a:t>
            </a: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213319"/>
            <a:ext cx="66247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18288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  <a:defRPr/>
            </a:pPr>
            <a:r>
              <a:rPr lang="fr-FR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Vidéo1 : 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Analyse de la situation  par Luc RIA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614383"/>
            <a:ext cx="54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18288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  <a:defRPr/>
            </a:pPr>
            <a:r>
              <a:rPr lang="fr-FR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Vidéo2 : 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Analyse de la situation par </a:t>
            </a:r>
            <a:r>
              <a:rPr lang="fr-FR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Romain</a:t>
            </a:r>
            <a:endParaRPr lang="fr-FR" sz="20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758" y="1409657"/>
            <a:ext cx="7191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182880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  <a:defRPr/>
            </a:pPr>
            <a:r>
              <a:rPr lang="fr-FR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Vidéo4 : Analyse </a:t>
            </a:r>
            <a:r>
              <a:rPr lang="fr-F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de la situation </a:t>
            </a:r>
            <a:r>
              <a:rPr lang="fr-FR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par Romain</a:t>
            </a:r>
            <a:endParaRPr lang="fr-FR" sz="20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  <a:cs typeface="+mn-cs"/>
            </a:endParaRPr>
          </a:p>
        </p:txBody>
      </p:sp>
      <p:pic>
        <p:nvPicPr>
          <p:cNvPr id="12" name="2- Analyse Romai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95736" y="1014493"/>
            <a:ext cx="4827854" cy="3655867"/>
          </a:xfrm>
          <a:prstGeom prst="rect">
            <a:avLst/>
          </a:prstGeom>
        </p:spPr>
      </p:pic>
      <p:pic>
        <p:nvPicPr>
          <p:cNvPr id="13" name="1- Analyse L. RIA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95736" y="662785"/>
            <a:ext cx="4849909" cy="3637432"/>
          </a:xfrm>
          <a:prstGeom prst="rect">
            <a:avLst/>
          </a:prstGeom>
        </p:spPr>
      </p:pic>
      <p:pic>
        <p:nvPicPr>
          <p:cNvPr id="14" name="3- Romain2 - 6 mois plus tard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95737" y="1383582"/>
            <a:ext cx="4849908" cy="3710387"/>
          </a:xfrm>
          <a:prstGeom prst="rect">
            <a:avLst/>
          </a:prstGeom>
        </p:spPr>
      </p:pic>
      <p:pic>
        <p:nvPicPr>
          <p:cNvPr id="15" name="4- Analyse Romain2 - 6 mois après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99604" y="1860606"/>
            <a:ext cx="4849908" cy="3779473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0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4" grpId="0" build="p"/>
      <p:bldP spid="3" grpId="0"/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numéro de diapositive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FEC2E19F-6F91-4D0A-91C6-2DE556AEC002}" type="slidenum">
              <a:rPr lang="fr-FR" altLang="fr-FR" smtClean="0">
                <a:latin typeface="Arial" charset="0"/>
              </a:rPr>
              <a:pPr eaLnBrk="1" hangingPunct="1"/>
              <a:t>6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288" y="2219821"/>
            <a:ext cx="8229600" cy="2073275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fr-FR" sz="6200" dirty="0" smtClean="0"/>
              <a:t>Prise en main de </a:t>
            </a:r>
            <a:br>
              <a:rPr lang="fr-FR" sz="6200" dirty="0" smtClean="0"/>
            </a:br>
            <a:r>
              <a:rPr lang="fr-FR" sz="6200" dirty="0" smtClean="0"/>
              <a:t>la classe</a:t>
            </a:r>
            <a:endParaRPr lang="fr-FR" sz="62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numéro de diapositive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3DCEF239-324E-48D5-8329-BD8E84E21A10}" type="slidenum">
              <a:rPr lang="fr-FR" altLang="fr-FR" smtClean="0">
                <a:latin typeface="Arial" charset="0"/>
              </a:rPr>
              <a:pPr eaLnBrk="1" hangingPunct="1"/>
              <a:t>7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81321" y="5517232"/>
            <a:ext cx="6667143" cy="1001048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fr-FR" altLang="fr-FR" sz="3200" dirty="0" smtClean="0"/>
              <a:t>Particularité de la classe…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539750" y="1739950"/>
            <a:ext cx="7920038" cy="1689050"/>
          </a:xfrm>
        </p:spPr>
        <p:txBody>
          <a:bodyPr rtlCol="0">
            <a:normAutofit fontScale="92500" lnSpcReduction="20000"/>
          </a:bodyPr>
          <a:lstStyle/>
          <a:p>
            <a:pPr marL="45720" indent="0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alt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  La classe est formée d’un groupe d’individus dont la particularité commune est d’être présents parce que </a:t>
            </a:r>
            <a:r>
              <a:rPr lang="fr-FR" altLang="fr-F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l’Ecole est obligatoire</a:t>
            </a:r>
            <a:r>
              <a:rPr lang="fr-FR" altLang="fr-F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 »</a:t>
            </a:r>
          </a:p>
          <a:p>
            <a:pPr indent="-182880" algn="just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fr-FR" altLang="fr-F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numéro de diapositive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30940D84-E378-4394-A45D-13E0CF2916E5}" type="slidenum">
              <a:rPr lang="fr-FR" altLang="fr-FR" smtClean="0">
                <a:latin typeface="Arial" charset="0"/>
              </a:rPr>
              <a:pPr eaLnBrk="1" hangingPunct="1"/>
              <a:t>8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197768"/>
            <a:ext cx="6512511" cy="1143000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dirty="0" smtClean="0"/>
              <a:t>Etre entraîné par</a:t>
            </a:r>
            <a:endParaRPr lang="fr-FR" dirty="0"/>
          </a:p>
        </p:txBody>
      </p:sp>
      <p:pic>
        <p:nvPicPr>
          <p:cNvPr id="10244" name="Picture 4" descr="http://www.chevalspectacle.com/img_photo/chute_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68413"/>
            <a:ext cx="633730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0" y="5589588"/>
            <a:ext cx="9144000" cy="10080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fr-FR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Ce n’est pas forcement être motivé pour…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ce réservé du numéro de diapositive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D5664EA4-8863-4042-A056-77C5E61E7C21}" type="slidenum">
              <a:rPr lang="fr-FR" altLang="fr-FR" smtClean="0">
                <a:latin typeface="Arial" charset="0"/>
              </a:rPr>
              <a:pPr eaLnBrk="1" hangingPunct="1"/>
              <a:t>9</a:t>
            </a:fld>
            <a:endParaRPr lang="fr-FR" altLang="fr-FR" smtClean="0">
              <a:latin typeface="Arial" charset="0"/>
            </a:endParaRPr>
          </a:p>
        </p:txBody>
      </p:sp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63688" y="5517232"/>
            <a:ext cx="7056784" cy="1440160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altLang="fr-FR" sz="3200" dirty="0" smtClean="0"/>
              <a:t>Le premier contact avec la classe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547664" y="1006018"/>
            <a:ext cx="7416824" cy="4392613"/>
          </a:xfrm>
        </p:spPr>
        <p:txBody>
          <a:bodyPr/>
          <a:lstStyle/>
          <a:p>
            <a:pPr marL="44450" indent="0" algn="just" eaLnBrk="1" hangingPunct="1">
              <a:buFont typeface="Georgia" pitchFamily="18" charset="0"/>
              <a:buNone/>
            </a:pPr>
            <a:r>
              <a:rPr lang="fr-FR" altLang="fr-FR" b="1" dirty="0" smtClean="0"/>
              <a:t>Que faire avant de rencontrer les élèves ?</a:t>
            </a:r>
          </a:p>
          <a:p>
            <a:pPr marL="44450" indent="0" algn="just" eaLnBrk="1" hangingPunct="1">
              <a:buFont typeface="Georgia" pitchFamily="18" charset="0"/>
              <a:buNone/>
            </a:pPr>
            <a:endParaRPr lang="fr-FR" altLang="fr-FR" sz="600" b="1" dirty="0" smtClean="0"/>
          </a:p>
          <a:p>
            <a:pPr lvl="1" algn="just" eaLnBrk="1" hangingPunct="1"/>
            <a:r>
              <a:rPr lang="fr-FR" altLang="fr-FR" dirty="0" smtClean="0"/>
              <a:t>Consulter le cahier de textes de la classe.</a:t>
            </a:r>
          </a:p>
          <a:p>
            <a:pPr lvl="1" algn="just" eaLnBrk="1" hangingPunct="1"/>
            <a:r>
              <a:rPr lang="fr-FR" altLang="fr-FR" dirty="0" smtClean="0"/>
              <a:t>Consulter classeurs ou cahiers « élèves ».</a:t>
            </a:r>
          </a:p>
          <a:p>
            <a:pPr lvl="1" algn="just" eaLnBrk="1" hangingPunct="1"/>
            <a:r>
              <a:rPr lang="fr-FR" altLang="fr-FR" dirty="0" smtClean="0"/>
              <a:t>Si possible, prendre contact avec le professeur « remplacé ».</a:t>
            </a:r>
          </a:p>
          <a:p>
            <a:pPr lvl="1" algn="just" eaLnBrk="1" hangingPunct="1"/>
            <a:r>
              <a:rPr lang="fr-FR" altLang="fr-FR" dirty="0" smtClean="0"/>
              <a:t>Prendre contact avec le coordonnateur de la discipline et le professeur principal de la classe.</a:t>
            </a:r>
          </a:p>
          <a:p>
            <a:pPr lvl="1" algn="just" eaLnBrk="1" hangingPunct="1"/>
            <a:r>
              <a:rPr lang="fr-FR" altLang="fr-FR" dirty="0" smtClean="0">
                <a:solidFill>
                  <a:schemeClr val="tx1"/>
                </a:solidFill>
              </a:rPr>
              <a:t>Prendre contact avec le chef d’établissement, </a:t>
            </a:r>
            <a:r>
              <a:rPr lang="fr-FR" altLang="fr-FR" dirty="0" smtClean="0">
                <a:solidFill>
                  <a:schemeClr val="tx1"/>
                </a:solidFill>
              </a:rPr>
              <a:t>l’équipe de direction,…</a:t>
            </a:r>
            <a:endParaRPr lang="fr-FR" altLang="fr-FR" dirty="0" smtClean="0">
              <a:solidFill>
                <a:schemeClr val="tx1"/>
              </a:solidFill>
            </a:endParaRPr>
          </a:p>
          <a:p>
            <a:pPr lvl="1" algn="just" eaLnBrk="1" hangingPunct="1"/>
            <a:r>
              <a:rPr lang="fr-FR" altLang="fr-FR" dirty="0" smtClean="0"/>
              <a:t>Etc.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1556792"/>
            <a:ext cx="316835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Le premier contact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l’accueil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 l’espace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gestion des activités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prise de parole du professeur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Les règles de vie de classe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une routine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Installer le débat</a:t>
            </a:r>
          </a:p>
          <a:p>
            <a:endParaRPr lang="fr-FR" sz="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Connaître ses élèves</a:t>
            </a:r>
          </a:p>
          <a:p>
            <a:endParaRPr lang="fr-FR" sz="600" dirty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r>
              <a:rPr lang="fr-FR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Trebuchet MS" pitchFamily="34" charset="0"/>
              </a:rPr>
              <a:t>La sanction</a:t>
            </a:r>
          </a:p>
          <a:p>
            <a:endParaRPr lang="fr-FR" sz="1600" dirty="0" smtClean="0">
              <a:solidFill>
                <a:schemeClr val="accent1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llage">
  <a:themeElements>
    <a:clrScheme name="Sillag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illage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illage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10591</TotalTime>
  <Words>1334</Words>
  <Application>Microsoft Office PowerPoint</Application>
  <PresentationFormat>Affichage à l'écran (4:3)</PresentationFormat>
  <Paragraphs>405</Paragraphs>
  <Slides>22</Slides>
  <Notes>4</Notes>
  <HiddenSlides>0</HiddenSlides>
  <MMClips>5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Sillage</vt:lpstr>
      <vt:lpstr>Gestion de classe</vt:lpstr>
      <vt:lpstr>Plan de formation</vt:lpstr>
      <vt:lpstr>Présentation </vt:lpstr>
      <vt:lpstr>Observation/analyse d’une situation</vt:lpstr>
      <vt:lpstr>Evolution de la situation</vt:lpstr>
      <vt:lpstr>Prise en main de  la classe</vt:lpstr>
      <vt:lpstr>Particularité de la classe…</vt:lpstr>
      <vt:lpstr>Etre entraîné par</vt:lpstr>
      <vt:lpstr>Le premier contact avec la classe</vt:lpstr>
      <vt:lpstr>Le premier contact avec la classe</vt:lpstr>
      <vt:lpstr>La gestion de l’accueil</vt:lpstr>
      <vt:lpstr>La gestion de l’espace</vt:lpstr>
      <vt:lpstr>La gestion des activités</vt:lpstr>
      <vt:lpstr>« Les enseignants les plus efficaces sont ceux qui passent le moins de temps dans la gestion de la classe. »</vt:lpstr>
      <vt:lpstr>La prise de parole du professeur</vt:lpstr>
      <vt:lpstr>Les règles de vie de classe</vt:lpstr>
      <vt:lpstr>Installer une routine</vt:lpstr>
      <vt:lpstr>Instaurer le débat</vt:lpstr>
      <vt:lpstr>Connaître ses élèves </vt:lpstr>
      <vt:lpstr>La sanction est le dernier recours</vt:lpstr>
      <vt:lpstr>ECHANGES/INFOS</vt:lpstr>
      <vt:lpstr>Merci de votre attention</vt:lpstr>
    </vt:vector>
  </TitlesOfParts>
  <Company>vr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Gestion de classe</dc:title>
  <dc:creator>mdurand1</dc:creator>
  <cp:lastModifiedBy>omontout</cp:lastModifiedBy>
  <cp:revision>107</cp:revision>
  <dcterms:created xsi:type="dcterms:W3CDTF">2013-02-10T08:54:25Z</dcterms:created>
  <dcterms:modified xsi:type="dcterms:W3CDTF">2017-03-27T22:58:18Z</dcterms:modified>
</cp:coreProperties>
</file>